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096"/>
    <a:srgbClr val="19068C"/>
    <a:srgbClr val="078B1D"/>
    <a:srgbClr val="4CF668"/>
    <a:srgbClr val="1AD8C1"/>
    <a:srgbClr val="FF438F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9" autoAdjust="0"/>
    <p:restoredTop sz="94660"/>
  </p:normalViewPr>
  <p:slideViewPr>
    <p:cSldViewPr>
      <p:cViewPr varScale="1">
        <p:scale>
          <a:sx n="77" d="100"/>
          <a:sy n="77" d="100"/>
        </p:scale>
        <p:origin x="-1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6A3F-77E9-44BE-B4CB-08FA1C6DC50F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1A98-64A2-41EB-ADD7-7F5994A67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E40B-C79A-4FB4-BD0B-DB1445D488E6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99D3-B097-4743-948D-8EFCEDADB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4777-9A45-4924-9D4D-EBFE45CEC65E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C825-BA53-4A2D-B4B9-C09900D2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0A5D-2C64-4602-9060-6B1397F23CA8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75A6-8385-46C6-99AC-B0DB4BB29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0A17-7F4C-4F3F-BAD0-148E82B9A9C4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842E-B9AA-402A-AD14-C56ACCDCF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8693-549E-4B8A-8D21-18A9D1AA0760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2533-8FFD-48EC-A78B-5BDFC7226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BACA-1330-4828-BB9D-8E4C25CDDB39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F06F-6A3A-41A3-A63C-B007C7413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F00A-932C-477D-A63E-D77E452C037D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D874-D1A0-4AF5-8926-4C8F4F62E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3D59-B399-4808-B68B-48A06E668F12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F62A-E04F-4594-9D82-74B3BAB81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78CD-6AA0-4A8E-ACAC-68613AF6C584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616C-2F53-48FE-8F4D-D8A2ECA0D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1711-634F-414D-8767-651F38C4A791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06E2-0E78-448A-ABA9-C29113105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36143-4BC1-4E95-8383-F1D9F27C3BEE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77B213-7999-476D-85E3-211A22FF5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cholar.google.ru/schhp?hl=ru&amp;as_sdt=0,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sevier.ru/products/product_scopus" TargetMode="External"/><Relationship Id="rId2" Type="http://schemas.openxmlformats.org/officeDocument/2006/relationships/hyperlink" Target="http://wokinfo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229600" cy="18288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dirty="0" err="1" smtClean="0">
                <a:solidFill>
                  <a:srgbClr val="00B0F0"/>
                </a:solidFill>
              </a:rPr>
              <a:t>Наукометрические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показатели</a:t>
            </a:r>
            <a:r>
              <a:rPr lang="uk-UA" dirty="0" smtClean="0">
                <a:solidFill>
                  <a:srgbClr val="00B0F0"/>
                </a:solidFill>
              </a:rPr>
              <a:t> и </a:t>
            </a:r>
            <a:r>
              <a:rPr lang="uk-UA" dirty="0" err="1" smtClean="0">
                <a:solidFill>
                  <a:srgbClr val="00B0F0"/>
                </a:solidFill>
              </a:rPr>
              <a:t>источники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их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получения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163" y="4292600"/>
            <a:ext cx="3592512" cy="1752600"/>
          </a:xfrm>
        </p:spPr>
        <p:txBody>
          <a:bodyPr/>
          <a:lstStyle/>
          <a:p>
            <a:pPr algn="r"/>
            <a:r>
              <a:rPr lang="uk-UA" smtClean="0"/>
              <a:t>                                                       Панарин Г.С. </a:t>
            </a:r>
          </a:p>
          <a:p>
            <a:pPr algn="r"/>
            <a:r>
              <a:rPr lang="uk-UA" sz="1800" smtClean="0"/>
              <a:t>ведущий специалист </a:t>
            </a:r>
          </a:p>
          <a:p>
            <a:pPr algn="r"/>
            <a:r>
              <a:rPr lang="uk-UA" sz="1800" smtClean="0"/>
              <a:t>НБ ХНТУСХ</a:t>
            </a: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116013" y="3933825"/>
            <a:ext cx="74882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создать аккаунт в системе Гугл Академия;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просмотреть список предложенных работ, которые нашла Гугл Академия по введенным в аккаунт данным (поиск происходит по ФИО, месту работы, области интересов) и отметить те из них, автором которых вы являетесь;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по имеющимся у вас достоверным данным внести описание тех документов, которых Гугл Академия не нашла, но автором которых вы являетесь.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827088" y="193675"/>
            <a:ext cx="746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E1F096"/>
                </a:solidFill>
                <a:latin typeface="Times New Roman" pitchFamily="18" charset="0"/>
              </a:rPr>
              <a:t>Система Гугл Академии строится на трех китах, полученных в сети: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214438" y="819150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статьях/монографиях;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связях источников использованной литературы и написанных на их основе новых трудах;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профилях ученых, объединяющих первые два массива данных.</a:t>
            </a: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876300" y="2492375"/>
            <a:ext cx="7296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E1F096"/>
                </a:solidFill>
                <a:latin typeface="Times New Roman" pitchFamily="18" charset="0"/>
              </a:rPr>
              <a:t>    Для того, что бы ученый мог отслеживать цитируемость своих работ, он должен для начала сформировать и наполнить свой научный профиль. Эта работа в </a:t>
            </a:r>
            <a:r>
              <a:rPr lang="ru-RU" i="1">
                <a:solidFill>
                  <a:srgbClr val="E1F096"/>
                </a:solidFill>
                <a:latin typeface="Times New Roman" pitchFamily="18" charset="0"/>
              </a:rPr>
              <a:t>Гугл Академии </a:t>
            </a:r>
            <a:r>
              <a:rPr lang="ru-RU">
                <a:solidFill>
                  <a:srgbClr val="E1F096"/>
                </a:solidFill>
                <a:latin typeface="Times New Roman" pitchFamily="18" charset="0"/>
              </a:rPr>
              <a:t>состоит из трех этапов: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07950" y="404813"/>
            <a:ext cx="88566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 u="sng">
                <a:solidFill>
                  <a:srgbClr val="1AD8C1"/>
                </a:solidFill>
                <a:latin typeface="Times New Roman" pitchFamily="18" charset="0"/>
              </a:rPr>
              <a:t>Создание аккаунта в системе Гугл Академия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22225" y="160655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r>
              <a:rPr lang="ru-RU">
                <a:cs typeface="Times New Roman" pitchFamily="18" charset="0"/>
              </a:rPr>
              <a:t>Интернет адрес Гугл Академии - </a:t>
            </a:r>
            <a:r>
              <a:rPr lang="ru-RU">
                <a:cs typeface="Times New Roman" pitchFamily="18" charset="0"/>
                <a:hlinkClick r:id="rId2"/>
              </a:rPr>
              <a:t>http://scholar.google.ru/</a:t>
            </a:r>
            <a:endParaRPr lang="ru-RU"/>
          </a:p>
          <a:p>
            <a:pPr indent="342900" eaLnBrk="0" hangingPunct="0"/>
            <a:endParaRPr lang="ru-RU"/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133600"/>
            <a:ext cx="58324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808163" y="6096000"/>
            <a:ext cx="5456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cs typeface="Times New Roman" pitchFamily="18" charset="0"/>
              </a:rPr>
              <a:t>Начальная страница поисковой системы «Гугл Академия»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endParaRPr lang="ru-RU"/>
          </a:p>
        </p:txBody>
      </p:sp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/>
          <a:srcRect l="15411" t="18005" r="19131" b="2534"/>
          <a:stretch>
            <a:fillRect/>
          </a:stretch>
        </p:blipFill>
        <p:spPr bwMode="auto">
          <a:xfrm>
            <a:off x="1187450" y="457200"/>
            <a:ext cx="6480175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01875" y="5880100"/>
            <a:ext cx="454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cs typeface="Times New Roman" pitchFamily="18" charset="0"/>
              </a:rPr>
              <a:t>Форма авторизации в системе «Гугл Академия»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53972" t="9659" r="26750"/>
          <a:stretch>
            <a:fillRect/>
          </a:stretch>
        </p:blipFill>
        <p:spPr bwMode="auto">
          <a:xfrm>
            <a:off x="107950" y="115888"/>
            <a:ext cx="50482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5489575" y="2205038"/>
            <a:ext cx="345598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Имя;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Фамилия;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Имя пользователя (</a:t>
            </a:r>
            <a:r>
              <a:rPr lang="ru-RU" sz="1600" i="1">
                <a:latin typeface="Times New Roman" pitchFamily="18" charset="0"/>
              </a:rPr>
              <a:t>если у вас есть электронная почта </a:t>
            </a:r>
            <a:r>
              <a:rPr lang="en-US" sz="1600" i="1">
                <a:latin typeface="Book Antiqua" pitchFamily="18" charset="0"/>
              </a:rPr>
              <a:t>GMAIL</a:t>
            </a:r>
            <a:r>
              <a:rPr lang="ru-RU" sz="1600" i="1">
                <a:latin typeface="Times New Roman" pitchFamily="18" charset="0"/>
              </a:rPr>
              <a:t>, то можно указать ее, иначе укажите уникальное имя, по которому вам будет создан электронный ящик и к нему будет привязан аккаут в «Гугл Академии»</a:t>
            </a:r>
            <a:r>
              <a:rPr lang="ru-RU">
                <a:latin typeface="Times New Roman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Придумайте пароль, подтвердите пароль;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Дата рождения;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Пол;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</a:rPr>
              <a:t>Ввести текст с картинки.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5364163" y="260350"/>
            <a:ext cx="3708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i="1">
                <a:latin typeface="Times New Roman" pitchFamily="18" charset="0"/>
              </a:rPr>
              <a:t>При переходе по ссылке «Создать аккаунт» открывается регистрационная форма, в которой предлагается заполнить ряд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"/>
          <p:cNvPicPr>
            <a:picLocks noChangeAspect="1" noChangeArrowheads="1"/>
          </p:cNvPicPr>
          <p:nvPr/>
        </p:nvPicPr>
        <p:blipFill>
          <a:blip r:embed="rId3"/>
          <a:srcRect l="30798" t="18121" r="32642" b="16994"/>
          <a:stretch>
            <a:fillRect/>
          </a:stretch>
        </p:blipFill>
        <p:spPr bwMode="auto">
          <a:xfrm>
            <a:off x="179388" y="981075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4643438" y="962025"/>
          <a:ext cx="43211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Точечный рисунок" r:id="rId4" imgW="4657143" imgH="2914286" progId="PBrush">
                  <p:embed/>
                </p:oleObj>
              </mc:Choice>
              <mc:Fallback>
                <p:oleObj name="Точечный рисунок" r:id="rId4" imgW="4657143" imgH="2914286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962025"/>
                        <a:ext cx="4321175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3"/>
          <p:cNvSpPr>
            <a:spLocks noChangeArrowheads="1"/>
          </p:cNvSpPr>
          <p:nvPr/>
        </p:nvSpPr>
        <p:spPr bwMode="auto">
          <a:xfrm>
            <a:off x="1533525" y="3794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8" name="Rectangle 4"/>
          <p:cNvSpPr>
            <a:spLocks noChangeArrowheads="1"/>
          </p:cNvSpPr>
          <p:nvPr/>
        </p:nvSpPr>
        <p:spPr bwMode="auto">
          <a:xfrm>
            <a:off x="2195513" y="5875338"/>
            <a:ext cx="46767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cs typeface="Times New Roman" pitchFamily="18" charset="0"/>
              </a:rPr>
              <a:t>окно подтверждения создания профиля и почты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300" smtClean="0">
                <a:ln>
                  <a:noFill/>
                </a:ln>
                <a:solidFill>
                  <a:srgbClr val="1AD8C1"/>
                </a:solidFill>
                <a:effectLst/>
              </a:rPr>
              <a:t>Страница Гугл Академии после авторизации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307262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3453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3300">
                <a:solidFill>
                  <a:srgbClr val="1AD8C1"/>
                </a:solidFill>
              </a:rPr>
              <a:t>Шаг 1</a:t>
            </a:r>
            <a:r>
              <a:rPr lang="ru-RU" sz="3300"/>
              <a:t>. </a:t>
            </a:r>
            <a:r>
              <a:rPr lang="ru-RU" sz="3300">
                <a:solidFill>
                  <a:srgbClr val="1AD8C1"/>
                </a:solidFill>
                <a:latin typeface="Arial Unicode MS" pitchFamily="34" charset="-128"/>
                <a:cs typeface="Times New Roman" pitchFamily="18" charset="0"/>
              </a:rPr>
              <a:t>Ввод дополнительных данных в аккаунт при первом </a:t>
            </a:r>
            <a:r>
              <a:rPr lang="ru-RU" sz="3300">
                <a:solidFill>
                  <a:srgbClr val="1AD8C1"/>
                </a:solidFill>
                <a:cs typeface="Times New Roman" pitchFamily="18" charset="0"/>
              </a:rPr>
              <a:t>входе</a:t>
            </a:r>
            <a:r>
              <a:rPr lang="ru-RU" sz="3300">
                <a:solidFill>
                  <a:srgbClr val="1AD8C1"/>
                </a:solidFill>
                <a:latin typeface="Arial Unicode MS" pitchFamily="34" charset="-128"/>
                <a:cs typeface="Times New Roman" pitchFamily="18" charset="0"/>
              </a:rPr>
              <a:t> в раздел Мои цитаты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75612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3300" dirty="0">
                <a:solidFill>
                  <a:srgbClr val="1AD8C1"/>
                </a:solidFill>
              </a:rPr>
              <a:t>Шаг 2. </a:t>
            </a:r>
            <a:r>
              <a:rPr lang="ru-RU" sz="3300" dirty="0">
                <a:solidFill>
                  <a:srgbClr val="1AD8C1"/>
                </a:solidFill>
                <a:cs typeface="Times New Roman" pitchFamily="18" charset="0"/>
              </a:rPr>
              <a:t>Поиск научных работ по Фамилии и Имени, введенным в </a:t>
            </a:r>
            <a:r>
              <a:rPr lang="ru-RU" sz="3300" dirty="0" smtClean="0">
                <a:solidFill>
                  <a:srgbClr val="1AD8C1"/>
                </a:solidFill>
                <a:cs typeface="Times New Roman" pitchFamily="18" charset="0"/>
              </a:rPr>
              <a:t>аккаунт.</a:t>
            </a:r>
            <a:endParaRPr lang="ru-RU" sz="3300" dirty="0">
              <a:solidFill>
                <a:srgbClr val="1AD8C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80168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3300">
                <a:solidFill>
                  <a:srgbClr val="1AD8C1"/>
                </a:solidFill>
              </a:rPr>
              <a:t>Шаг 3.</a:t>
            </a:r>
            <a:r>
              <a:rPr lang="ru-RU" sz="3300"/>
              <a:t> </a:t>
            </a:r>
            <a:r>
              <a:rPr lang="ru-RU" sz="3300">
                <a:solidFill>
                  <a:srgbClr val="1AD8C1"/>
                </a:solidFill>
                <a:cs typeface="Times New Roman" pitchFamily="18" charset="0"/>
              </a:rPr>
              <a:t>Окончание создания публичного профиля. </a:t>
            </a:r>
            <a:endParaRPr lang="ru-RU" sz="3300">
              <a:solidFill>
                <a:srgbClr val="1AD8C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8600"/>
            <a:ext cx="78486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339975" y="6240463"/>
            <a:ext cx="446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cs typeface="Times New Roman" pitchFamily="18" charset="0"/>
              </a:rPr>
              <a:t>Профиль ученого в системе «Гугл Академия»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79388" y="4724400"/>
            <a:ext cx="36718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>
                <a:latin typeface="Times New Roman" pitchFamily="18" charset="0"/>
              </a:rPr>
              <a:t>Библиометрия</a:t>
            </a:r>
            <a:r>
              <a:rPr lang="ru-RU" i="1">
                <a:latin typeface="Times New Roman" pitchFamily="18" charset="0"/>
              </a:rPr>
              <a:t> </a:t>
            </a:r>
            <a:r>
              <a:rPr lang="ru-RU" b="1">
                <a:latin typeface="Times New Roman" pitchFamily="18" charset="0"/>
              </a:rPr>
              <a:t> - комплекс количественных методов исследования потоков научных документов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4646613" y="4725988"/>
            <a:ext cx="43211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>
                <a:latin typeface="Times New Roman" pitchFamily="18" charset="0"/>
              </a:rPr>
              <a:t>Наукометрия </a:t>
            </a:r>
            <a:r>
              <a:rPr lang="ru-RU" b="1">
                <a:latin typeface="Times New Roman" pitchFamily="18" charset="0"/>
              </a:rPr>
              <a:t> - совокупность количественных методов изучения развития науки как информационного процесса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795338" y="188913"/>
            <a:ext cx="77041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300" b="1" u="sng">
                <a:solidFill>
                  <a:srgbClr val="1AD8C1"/>
                </a:solidFill>
                <a:latin typeface="Times New Roman" pitchFamily="18" charset="0"/>
              </a:rPr>
              <a:t>Наукометрия и библиотметрия </a:t>
            </a:r>
            <a:r>
              <a:rPr lang="ru-RU" b="1">
                <a:latin typeface="Times New Roman" pitchFamily="18" charset="0"/>
              </a:rPr>
              <a:t>-</a:t>
            </a:r>
            <a:r>
              <a:rPr lang="ru-RU">
                <a:latin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300">
                <a:latin typeface="Times New Roman" pitchFamily="18" charset="0"/>
              </a:rPr>
              <a:t>методы исследования науки, научных дисциплин и направлений практической деятельности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089150"/>
            <a:ext cx="48244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228600"/>
            <a:ext cx="838835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419475" y="6165850"/>
            <a:ext cx="2693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r>
              <a:rPr lang="ru-RU" sz="1400">
                <a:cs typeface="Times New Roman" pitchFamily="18" charset="0"/>
              </a:rPr>
              <a:t> Окно настройки профиля</a:t>
            </a:r>
            <a:endParaRPr lang="ru-RU" sz="900"/>
          </a:p>
          <a:p>
            <a:pPr indent="342900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33375"/>
            <a:ext cx="77041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82813" y="6240463"/>
            <a:ext cx="4835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Поиск и добавление научных работ в профиль ученого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78597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332038" y="6167438"/>
            <a:ext cx="4479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cs typeface="Times New Roman" pitchFamily="18" charset="0"/>
              </a:rPr>
              <a:t> Подтверждение добавления статьи в профиль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8600"/>
            <a:ext cx="80645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870200" y="6167438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r>
              <a:rPr lang="ru-RU" sz="1400">
                <a:cs typeface="Times New Roman" pitchFamily="18" charset="0"/>
              </a:rPr>
              <a:t>Форма описания научной работы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8486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681163" y="6096000"/>
            <a:ext cx="5781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/>
            <a:r>
              <a:rPr lang="ru-RU" sz="1400">
                <a:cs typeface="Times New Roman" pitchFamily="18" charset="0"/>
              </a:rPr>
              <a:t>Результат создания/редактирования записей научных работ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rgbClr val="1AD8C1"/>
                </a:solidFill>
                <a:effectLst/>
              </a:rPr>
              <a:t>Список работ автора с </a:t>
            </a:r>
            <a:r>
              <a:rPr lang="ru-RU" sz="3300" smtClean="0">
                <a:ln>
                  <a:noFill/>
                </a:ln>
                <a:solidFill>
                  <a:srgbClr val="1AD8C1"/>
                </a:solidFill>
                <a:effectLst/>
              </a:rPr>
              <a:t>цитируемостью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7294562" cy="502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137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E1F096"/>
                </a:solidFill>
                <a:latin typeface="Times New Roman" pitchFamily="18" charset="0"/>
              </a:rPr>
              <a:t>Цель наукометрических исследований </a:t>
            </a:r>
            <a:r>
              <a:rPr lang="ru-RU">
                <a:latin typeface="Times New Roman" pitchFamily="18" charset="0"/>
              </a:rPr>
              <a:t>- дать объективную картину развития научного направления, оценить его актуальность, потенциальные возможности, законы формирования информационных потоков и распространения научных идей.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82621"/>
            <a:ext cx="7704856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E1F096"/>
                </a:solidFill>
                <a:latin typeface="+mn-lt"/>
                <a:cs typeface="+mn-cs"/>
              </a:rPr>
              <a:t>Методы </a:t>
            </a:r>
            <a:r>
              <a:rPr lang="ru-RU" sz="2600" b="1" i="1" dirty="0" err="1">
                <a:solidFill>
                  <a:srgbClr val="E1F096"/>
                </a:solidFill>
                <a:latin typeface="+mn-lt"/>
                <a:cs typeface="+mn-cs"/>
              </a:rPr>
              <a:t>наукометрии</a:t>
            </a:r>
            <a:r>
              <a:rPr lang="ru-RU" sz="2600" b="1" i="1" dirty="0">
                <a:solidFill>
                  <a:srgbClr val="E1F096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+mn-lt"/>
              <a:cs typeface="+mn-cs"/>
            </a:endParaRP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 Статистический метод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 Метод подсчёта числа публикаций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Метод «цитат-индекса»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Метод «контент-анализа»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Тезаурусный метод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Сленговый </a:t>
            </a:r>
            <a:r>
              <a:rPr lang="ru-RU" dirty="0">
                <a:latin typeface="+mn-lt"/>
                <a:cs typeface="+mn-cs"/>
              </a:rPr>
              <a:t>метод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050" y="4509120"/>
            <a:ext cx="612068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err="1">
                <a:solidFill>
                  <a:srgbClr val="E1F096"/>
                </a:solidFill>
                <a:latin typeface="+mn-lt"/>
                <a:cs typeface="+mn-cs"/>
              </a:rPr>
              <a:t>Наукометрические</a:t>
            </a:r>
            <a:r>
              <a:rPr lang="ru-RU" sz="2600" b="1" i="1" dirty="0">
                <a:solidFill>
                  <a:srgbClr val="E1F096"/>
                </a:solidFill>
                <a:latin typeface="+mn-lt"/>
                <a:cs typeface="+mn-cs"/>
              </a:rPr>
              <a:t> показатели: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индекс цитирования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ru-RU" i="1" dirty="0">
                <a:latin typeface="+mn-lt"/>
                <a:cs typeface="+mn-cs"/>
              </a:rPr>
              <a:t>индекс </a:t>
            </a:r>
            <a:r>
              <a:rPr lang="ru-RU" i="1" dirty="0" err="1">
                <a:latin typeface="+mn-lt"/>
                <a:cs typeface="+mn-cs"/>
              </a:rPr>
              <a:t>Хирша</a:t>
            </a:r>
            <a:r>
              <a:rPr lang="ru-RU" i="1" dirty="0">
                <a:latin typeface="+mn-lt"/>
                <a:cs typeface="+mn-cs"/>
              </a:rPr>
              <a:t> (h-</a:t>
            </a:r>
            <a:r>
              <a:rPr lang="ru-RU" i="1" dirty="0" err="1">
                <a:latin typeface="+mn-lt"/>
                <a:cs typeface="+mn-cs"/>
              </a:rPr>
              <a:t>index</a:t>
            </a:r>
            <a:r>
              <a:rPr lang="ru-RU" i="1" dirty="0">
                <a:latin typeface="+mn-lt"/>
                <a:cs typeface="+mn-cs"/>
              </a:rPr>
              <a:t>)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en-US" i="1" dirty="0">
                <a:latin typeface="+mn-lt"/>
                <a:cs typeface="+mn-cs"/>
              </a:rPr>
              <a:t>g-</a:t>
            </a:r>
            <a:r>
              <a:rPr lang="ru-RU" i="1" dirty="0">
                <a:latin typeface="+mn-lt"/>
                <a:cs typeface="+mn-cs"/>
              </a:rPr>
              <a:t>индекс </a:t>
            </a:r>
            <a:r>
              <a:rPr lang="en-US" i="1" dirty="0">
                <a:latin typeface="+mn-lt"/>
                <a:cs typeface="+mn-cs"/>
              </a:rPr>
              <a:t>(</a:t>
            </a:r>
            <a:r>
              <a:rPr lang="ru-RU" i="1" dirty="0">
                <a:latin typeface="+mn-lt"/>
                <a:cs typeface="+mn-cs"/>
              </a:rPr>
              <a:t>g-</a:t>
            </a:r>
            <a:r>
              <a:rPr lang="ru-RU" i="1" dirty="0" err="1">
                <a:latin typeface="+mn-lt"/>
                <a:cs typeface="+mn-cs"/>
              </a:rPr>
              <a:t>index</a:t>
            </a:r>
            <a:r>
              <a:rPr lang="en-US" i="1" dirty="0">
                <a:latin typeface="+mn-lt"/>
                <a:cs typeface="+mn-cs"/>
              </a:rPr>
              <a:t>)</a:t>
            </a:r>
            <a:r>
              <a:rPr lang="ru-RU" i="1" dirty="0">
                <a:latin typeface="+mn-lt"/>
                <a:cs typeface="+mn-cs"/>
              </a:rPr>
              <a:t>  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en-US" i="1" dirty="0">
                <a:latin typeface="+mn-lt"/>
                <a:cs typeface="+mn-cs"/>
              </a:rPr>
              <a:t>h1-</a:t>
            </a:r>
            <a:r>
              <a:rPr lang="ru-RU" i="1" dirty="0">
                <a:latin typeface="+mn-lt"/>
                <a:cs typeface="+mn-cs"/>
              </a:rPr>
              <a:t>индекс и</a:t>
            </a:r>
            <a:r>
              <a:rPr lang="en-US" i="1" dirty="0">
                <a:latin typeface="+mn-lt"/>
                <a:cs typeface="+mn-cs"/>
              </a:rPr>
              <a:t> h2-</a:t>
            </a:r>
            <a:r>
              <a:rPr lang="ru-RU" i="1" dirty="0">
                <a:latin typeface="+mn-lt"/>
                <a:cs typeface="+mn-cs"/>
              </a:rPr>
              <a:t>индекс</a:t>
            </a:r>
          </a:p>
          <a:p>
            <a:pPr marL="3028950" lvl="6" indent="-285750">
              <a:buFont typeface="Wingdings" pitchFamily="2" charset="2"/>
              <a:buChar char="Ø"/>
              <a:defRPr/>
            </a:pPr>
            <a:r>
              <a:rPr lang="en-US" i="1" dirty="0">
                <a:latin typeface="+mn-lt"/>
                <a:cs typeface="+mn-cs"/>
              </a:rPr>
              <a:t>i10-</a:t>
            </a:r>
            <a:r>
              <a:rPr lang="ru-RU" i="1" dirty="0">
                <a:latin typeface="+mn-lt"/>
                <a:cs typeface="+mn-cs"/>
              </a:rPr>
              <a:t>индекс (</a:t>
            </a:r>
            <a:r>
              <a:rPr lang="en-US" i="1" dirty="0">
                <a:latin typeface="+mn-lt"/>
                <a:cs typeface="+mn-cs"/>
              </a:rPr>
              <a:t>i10-index</a:t>
            </a:r>
            <a:r>
              <a:rPr lang="ru-RU" i="1" dirty="0">
                <a:latin typeface="+mn-lt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Прямоугольник 3"/>
          <p:cNvSpPr>
            <a:spLocks noChangeArrowheads="1"/>
          </p:cNvSpPr>
          <p:nvPr/>
        </p:nvSpPr>
        <p:spPr bwMode="auto">
          <a:xfrm>
            <a:off x="2700338" y="88900"/>
            <a:ext cx="3743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solidFill>
                  <a:srgbClr val="1AD8C1"/>
                </a:solidFill>
                <a:latin typeface="Times New Roman" pitchFamily="18" charset="0"/>
              </a:rPr>
              <a:t>Индекс Хирша (</a:t>
            </a:r>
            <a:r>
              <a:rPr lang="en-US" sz="3000" b="1" i="1">
                <a:solidFill>
                  <a:srgbClr val="1AD8C1"/>
                </a:solidFill>
                <a:latin typeface="Book Antiqua" pitchFamily="18" charset="0"/>
              </a:rPr>
              <a:t>h)</a:t>
            </a:r>
            <a:r>
              <a:rPr lang="ru-RU" sz="3000" b="1" i="1">
                <a:solidFill>
                  <a:srgbClr val="1AD8C1"/>
                </a:solidFill>
                <a:latin typeface="Times New Roman" pitchFamily="18" charset="0"/>
              </a:rPr>
              <a:t>  </a:t>
            </a:r>
            <a:r>
              <a:rPr lang="ru-RU" sz="3000">
                <a:latin typeface="Times New Roman" pitchFamily="18" charset="0"/>
              </a:rPr>
              <a:t>- </a:t>
            </a:r>
          </a:p>
        </p:txBody>
      </p:sp>
      <p:sp>
        <p:nvSpPr>
          <p:cNvPr id="2104" name="Прямоугольник 4"/>
          <p:cNvSpPr>
            <a:spLocks noChangeArrowheads="1"/>
          </p:cNvSpPr>
          <p:nvPr/>
        </p:nvSpPr>
        <p:spPr bwMode="auto">
          <a:xfrm>
            <a:off x="500063" y="620713"/>
            <a:ext cx="8351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наукометрический показатель, основанный на учёте числа публикаций исследователя и числа цитирований этих публикаций. Является количественной характеристикой продуктивности учёного за весь период научной деятельности</a:t>
            </a:r>
          </a:p>
        </p:txBody>
      </p:sp>
      <p:sp>
        <p:nvSpPr>
          <p:cNvPr id="21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2102" name="Object 54"/>
          <p:cNvGraphicFramePr>
            <a:graphicFrameLocks noChangeAspect="1"/>
          </p:cNvGraphicFramePr>
          <p:nvPr/>
        </p:nvGraphicFramePr>
        <p:xfrm>
          <a:off x="179388" y="2636838"/>
          <a:ext cx="3960812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r:id="rId3" imgW="2262644" imgH="2206977" progId="Visio.Drawing.11">
                  <p:embed/>
                </p:oleObj>
              </mc:Choice>
              <mc:Fallback>
                <p:oleObj r:id="rId3" imgW="2262644" imgH="2206977" progId="Visio.Drawing.11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36838"/>
                        <a:ext cx="3960812" cy="396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6" name="Прямоугольник 7"/>
          <p:cNvSpPr>
            <a:spLocks noChangeArrowheads="1"/>
          </p:cNvSpPr>
          <p:nvPr/>
        </p:nvSpPr>
        <p:spPr bwMode="auto">
          <a:xfrm>
            <a:off x="2843213" y="1706563"/>
            <a:ext cx="4252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E1F096"/>
                </a:solidFill>
                <a:latin typeface="Times New Roman" pitchFamily="18" charset="0"/>
              </a:rPr>
              <a:t>Пример расчета индекса Хирше (h-index)</a:t>
            </a:r>
          </a:p>
        </p:txBody>
      </p:sp>
      <p:sp>
        <p:nvSpPr>
          <p:cNvPr id="2107" name="Прямоугольник 9"/>
          <p:cNvSpPr>
            <a:spLocks noChangeArrowheads="1"/>
          </p:cNvSpPr>
          <p:nvPr/>
        </p:nvSpPr>
        <p:spPr bwMode="auto">
          <a:xfrm>
            <a:off x="4297363" y="4149725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В приведенном примере имеется 19 научных работ </a:t>
            </a:r>
            <a:r>
              <a:rPr lang="en-US">
                <a:latin typeface="Book Antiqua" pitchFamily="18" charset="0"/>
              </a:rPr>
              <a:t>(Np)</a:t>
            </a:r>
            <a:r>
              <a:rPr lang="ru-RU">
                <a:latin typeface="Times New Roman" pitchFamily="18" charset="0"/>
              </a:rPr>
              <a:t>, из которых одна цитировалась (</a:t>
            </a:r>
            <a:r>
              <a:rPr lang="en-US">
                <a:latin typeface="Book Antiqua" pitchFamily="18" charset="0"/>
              </a:rPr>
              <a:t>h</a:t>
            </a:r>
            <a:r>
              <a:rPr lang="ru-RU">
                <a:latin typeface="Times New Roman" pitchFamily="18" charset="0"/>
              </a:rPr>
              <a:t>) более 18 раз, а две работы цитировались только по два раза. Как видно из графика, только восемь работ цитировались не менее восьми раз. Это и есть индекс Хирша для данного ученого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8" name="Прямоугольник 10"/>
          <p:cNvSpPr>
            <a:spLocks noChangeArrowheads="1"/>
          </p:cNvSpPr>
          <p:nvPr/>
        </p:nvSpPr>
        <p:spPr bwMode="auto">
          <a:xfrm>
            <a:off x="2051050" y="2276475"/>
            <a:ext cx="6408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4CF668"/>
                </a:solidFill>
                <a:latin typeface="Times New Roman" pitchFamily="18" charset="0"/>
              </a:rPr>
              <a:t>Учёный имеет индекс h, если h из его N статей цитируются как минимум h раз каждая, в то время как оставшиеся (N – h) статей цитируются менее, чем h раз каждая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Прямоугольник 1"/>
          <p:cNvSpPr>
            <a:spLocks noChangeArrowheads="1"/>
          </p:cNvSpPr>
          <p:nvPr/>
        </p:nvSpPr>
        <p:spPr bwMode="auto">
          <a:xfrm>
            <a:off x="2843213" y="115888"/>
            <a:ext cx="3197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 i="1">
                <a:solidFill>
                  <a:srgbClr val="1AD8C1"/>
                </a:solidFill>
                <a:latin typeface="Times New Roman" pitchFamily="18" charset="0"/>
              </a:rPr>
              <a:t>g-индекс (g-index)</a:t>
            </a:r>
          </a:p>
        </p:txBody>
      </p:sp>
      <p:sp>
        <p:nvSpPr>
          <p:cNvPr id="3126" name="Прямоугольник 2"/>
          <p:cNvSpPr>
            <a:spLocks noChangeArrowheads="1"/>
          </p:cNvSpPr>
          <p:nvPr/>
        </p:nvSpPr>
        <p:spPr bwMode="auto">
          <a:xfrm>
            <a:off x="900113" y="765175"/>
            <a:ext cx="7559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это индекс для измерения научной продуктивности, рассчитываемый на основе библиометрических показателей. Показывает интегрально выполненную и признанную научную работу данного ученого.</a:t>
            </a:r>
          </a:p>
        </p:txBody>
      </p:sp>
      <p:sp>
        <p:nvSpPr>
          <p:cNvPr id="31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3124" name="Object 52"/>
          <p:cNvGraphicFramePr>
            <a:graphicFrameLocks noChangeAspect="1"/>
          </p:cNvGraphicFramePr>
          <p:nvPr/>
        </p:nvGraphicFramePr>
        <p:xfrm>
          <a:off x="250825" y="2997200"/>
          <a:ext cx="3887788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r:id="rId3" imgW="2344167" imgH="2206977" progId="Visio.Drawing.11">
                  <p:embed/>
                </p:oleObj>
              </mc:Choice>
              <mc:Fallback>
                <p:oleObj r:id="rId3" imgW="2344167" imgH="2206977" progId="Visio.Drawing.11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97200"/>
                        <a:ext cx="3887788" cy="365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129" name="Прямоугольник 7"/>
          <p:cNvSpPr>
            <a:spLocks noChangeArrowheads="1"/>
          </p:cNvSpPr>
          <p:nvPr/>
        </p:nvSpPr>
        <p:spPr bwMode="auto">
          <a:xfrm>
            <a:off x="2700338" y="1803400"/>
            <a:ext cx="3636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E1F096"/>
                </a:solidFill>
                <a:latin typeface="Times New Roman" pitchFamily="18" charset="0"/>
              </a:rPr>
              <a:t>Пример расчета g-индекс (g-index)</a:t>
            </a:r>
          </a:p>
        </p:txBody>
      </p:sp>
      <p:sp>
        <p:nvSpPr>
          <p:cNvPr id="3130" name="Прямоугольник 8"/>
          <p:cNvSpPr>
            <a:spLocks noChangeArrowheads="1"/>
          </p:cNvSpPr>
          <p:nvPr/>
        </p:nvSpPr>
        <p:spPr bwMode="auto">
          <a:xfrm>
            <a:off x="1979613" y="2173288"/>
            <a:ext cx="691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4CF668"/>
                </a:solidFill>
                <a:latin typeface="Times New Roman" pitchFamily="18" charset="0"/>
              </a:rPr>
              <a:t>g-индекс это наибольшее число, такое что g самых цитируемых статей получили (суммарно) (∑С) не менее g</a:t>
            </a:r>
            <a:r>
              <a:rPr lang="ru-RU" i="1" baseline="30000">
                <a:solidFill>
                  <a:srgbClr val="4CF668"/>
                </a:solidFill>
                <a:latin typeface="Times New Roman" pitchFamily="18" charset="0"/>
              </a:rPr>
              <a:t>2</a:t>
            </a:r>
            <a:r>
              <a:rPr lang="ru-RU" i="1">
                <a:solidFill>
                  <a:srgbClr val="4CF668"/>
                </a:solidFill>
                <a:latin typeface="Times New Roman" pitchFamily="18" charset="0"/>
              </a:rPr>
              <a:t> цитирований.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9950" y="2928938"/>
          <a:ext cx="4439537" cy="3929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985"/>
                <a:gridCol w="1137979"/>
                <a:gridCol w="1046594"/>
                <a:gridCol w="1137979"/>
              </a:tblGrid>
              <a:tr h="744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Порядковый номер статьи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(g)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114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цитирований данной статьи</a:t>
                      </a:r>
                    </a:p>
                    <a:p>
                      <a:pPr indent="1143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(С)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g2  </a:t>
                      </a:r>
                      <a:r>
                        <a:rPr lang="ru-RU" sz="1100" dirty="0">
                          <a:effectLst/>
                        </a:rPr>
                        <a:t>цитирований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Сумма цитирований всех научных работ </a:t>
                      </a:r>
                      <a:r>
                        <a:rPr lang="ru-RU" sz="1300" dirty="0">
                          <a:effectLst/>
                        </a:rPr>
                        <a:t>(∑С)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u="sng" dirty="0">
                          <a:solidFill>
                            <a:srgbClr val="19068C"/>
                          </a:solidFill>
                          <a:effectLst/>
                        </a:rPr>
                        <a:t>11</a:t>
                      </a:r>
                      <a:endParaRPr lang="ru-RU" sz="1100" b="1" i="1" u="sng" dirty="0">
                        <a:solidFill>
                          <a:srgbClr val="19068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 b="1" i="1" u="sng" dirty="0">
                          <a:solidFill>
                            <a:srgbClr val="19068C"/>
                          </a:solidFill>
                          <a:effectLst/>
                        </a:rPr>
                        <a:t>6</a:t>
                      </a:r>
                      <a:endParaRPr lang="ru-RU" sz="1100" b="1" i="1" u="sng" dirty="0">
                        <a:solidFill>
                          <a:srgbClr val="19068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 b="1" i="1" u="sng" dirty="0">
                          <a:solidFill>
                            <a:srgbClr val="19068C"/>
                          </a:solidFill>
                          <a:effectLst/>
                        </a:rPr>
                        <a:t>121</a:t>
                      </a:r>
                      <a:endParaRPr lang="ru-RU" sz="1100" b="1" i="1" u="sng" dirty="0">
                        <a:solidFill>
                          <a:srgbClr val="19068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b="1" i="1" u="sng" dirty="0">
                          <a:solidFill>
                            <a:srgbClr val="19068C"/>
                          </a:solidFill>
                          <a:effectLst/>
                        </a:rPr>
                        <a:t>124</a:t>
                      </a:r>
                      <a:endParaRPr lang="ru-RU" sz="1100" b="1" i="1" u="sng" dirty="0">
                        <a:solidFill>
                          <a:srgbClr val="19068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  <a:tr h="1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2813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8290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  <a:tc>
                  <a:txBody>
                    <a:bodyPr/>
                    <a:lstStyle/>
                    <a:p>
                      <a:pPr indent="3943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30" marR="66630" marT="0" marB="0"/>
                </a:tc>
              </a:tr>
            </a:tbl>
          </a:graphicData>
        </a:graphic>
      </p:graphicFrame>
      <p:sp>
        <p:nvSpPr>
          <p:cNvPr id="3239" name="Rectangle 16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38" name="Object 166"/>
          <p:cNvGraphicFramePr>
            <a:graphicFrameLocks noChangeAspect="1"/>
          </p:cNvGraphicFramePr>
          <p:nvPr/>
        </p:nvGraphicFramePr>
        <p:xfrm>
          <a:off x="2411413" y="3573463"/>
          <a:ext cx="18716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Формула" r:id="rId5" imgW="672808" imgH="355446" progId="Equation.3">
                  <p:embed/>
                </p:oleObj>
              </mc:Choice>
              <mc:Fallback>
                <p:oleObj name="Формула" r:id="rId5" imgW="672808" imgH="355446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573463"/>
                        <a:ext cx="1871662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7" name="Прямоугольник 1"/>
          <p:cNvSpPr>
            <a:spLocks noChangeArrowheads="1"/>
          </p:cNvSpPr>
          <p:nvPr/>
        </p:nvSpPr>
        <p:spPr bwMode="auto">
          <a:xfrm>
            <a:off x="900113" y="260350"/>
            <a:ext cx="741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i="1">
                <a:solidFill>
                  <a:srgbClr val="1AD8C1"/>
                </a:solidFill>
                <a:latin typeface="Book Antiqua" pitchFamily="18" charset="0"/>
              </a:rPr>
              <a:t>h1-</a:t>
            </a:r>
            <a:r>
              <a:rPr lang="ru-RU" sz="3000" b="1" i="1">
                <a:solidFill>
                  <a:srgbClr val="1AD8C1"/>
                </a:solidFill>
                <a:latin typeface="Times New Roman" pitchFamily="18" charset="0"/>
              </a:rPr>
              <a:t>индекс и</a:t>
            </a:r>
            <a:r>
              <a:rPr lang="en-US" sz="3000" b="1" i="1">
                <a:solidFill>
                  <a:srgbClr val="1AD8C1"/>
                </a:solidFill>
                <a:latin typeface="Book Antiqua" pitchFamily="18" charset="0"/>
              </a:rPr>
              <a:t> h2-</a:t>
            </a:r>
            <a:r>
              <a:rPr lang="ru-RU" sz="3000" b="1" i="1">
                <a:solidFill>
                  <a:srgbClr val="1AD8C1"/>
                </a:solidFill>
                <a:latin typeface="Times New Roman" pitchFamily="18" charset="0"/>
              </a:rPr>
              <a:t>индекс</a:t>
            </a:r>
            <a:r>
              <a:rPr lang="en-US" sz="3000" b="1" i="1">
                <a:solidFill>
                  <a:srgbClr val="1AD8C1"/>
                </a:solidFill>
                <a:latin typeface="Book Antiqua" pitchFamily="18" charset="0"/>
              </a:rPr>
              <a:t> (h1-index, h2-index)</a:t>
            </a:r>
            <a:endParaRPr lang="ru-RU" sz="3000" b="1" i="1">
              <a:solidFill>
                <a:srgbClr val="1AD8C1"/>
              </a:solidFill>
              <a:latin typeface="Times New Roman" pitchFamily="18" charset="0"/>
            </a:endParaRPr>
          </a:p>
        </p:txBody>
      </p:sp>
      <p:sp>
        <p:nvSpPr>
          <p:cNvPr id="5218" name="Прямоугольник 2"/>
          <p:cNvSpPr>
            <a:spLocks noChangeArrowheads="1"/>
          </p:cNvSpPr>
          <p:nvPr/>
        </p:nvSpPr>
        <p:spPr bwMode="auto">
          <a:xfrm>
            <a:off x="900113" y="939800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наукометрические показатели для оценки продуктивности организаций</a:t>
            </a:r>
          </a:p>
        </p:txBody>
      </p:sp>
      <p:sp>
        <p:nvSpPr>
          <p:cNvPr id="5219" name="Прямоугольник 3"/>
          <p:cNvSpPr>
            <a:spLocks noChangeArrowheads="1"/>
          </p:cNvSpPr>
          <p:nvPr/>
        </p:nvSpPr>
        <p:spPr bwMode="auto">
          <a:xfrm>
            <a:off x="323850" y="1557338"/>
            <a:ext cx="3600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E1F096"/>
                </a:solidFill>
                <a:latin typeface="Book Antiqua" pitchFamily="18" charset="0"/>
              </a:rPr>
              <a:t>h1-</a:t>
            </a:r>
            <a:r>
              <a:rPr lang="ru-RU" b="1" i="1">
                <a:solidFill>
                  <a:srgbClr val="E1F096"/>
                </a:solidFill>
                <a:latin typeface="Times New Roman" pitchFamily="18" charset="0"/>
              </a:rPr>
              <a:t>индекс - </a:t>
            </a:r>
            <a:r>
              <a:rPr lang="ru-RU">
                <a:latin typeface="Times New Roman" pitchFamily="18" charset="0"/>
              </a:rPr>
              <a:t>индекс цитирования организации, составленный по опубликованным работам</a:t>
            </a:r>
          </a:p>
        </p:txBody>
      </p:sp>
      <p:sp>
        <p:nvSpPr>
          <p:cNvPr id="5220" name="Прямоугольник 4"/>
          <p:cNvSpPr>
            <a:spLocks noChangeArrowheads="1"/>
          </p:cNvSpPr>
          <p:nvPr/>
        </p:nvSpPr>
        <p:spPr bwMode="auto">
          <a:xfrm>
            <a:off x="5076825" y="1557338"/>
            <a:ext cx="3816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E1F096"/>
                </a:solidFill>
                <a:latin typeface="Book Antiqua" pitchFamily="18" charset="0"/>
              </a:rPr>
              <a:t>h</a:t>
            </a:r>
            <a:r>
              <a:rPr lang="ru-RU" b="1" i="1">
                <a:solidFill>
                  <a:srgbClr val="E1F096"/>
                </a:solidFill>
                <a:latin typeface="Times New Roman" pitchFamily="18" charset="0"/>
              </a:rPr>
              <a:t>2</a:t>
            </a:r>
            <a:r>
              <a:rPr lang="en-US" b="1" i="1">
                <a:solidFill>
                  <a:srgbClr val="E1F096"/>
                </a:solidFill>
                <a:latin typeface="Book Antiqua" pitchFamily="18" charset="0"/>
              </a:rPr>
              <a:t>-</a:t>
            </a:r>
            <a:r>
              <a:rPr lang="ru-RU" b="1" i="1">
                <a:solidFill>
                  <a:srgbClr val="E1F096"/>
                </a:solidFill>
                <a:latin typeface="Times New Roman" pitchFamily="18" charset="0"/>
              </a:rPr>
              <a:t>индекс - </a:t>
            </a:r>
            <a:r>
              <a:rPr lang="ru-RU">
                <a:latin typeface="Times New Roman" pitchFamily="18" charset="0"/>
              </a:rPr>
              <a:t>индекс цитирования организации, составленный по индексам Хирше сотрудников</a:t>
            </a:r>
          </a:p>
        </p:txBody>
      </p:sp>
      <p:sp>
        <p:nvSpPr>
          <p:cNvPr id="52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215" name="Object 95"/>
          <p:cNvGraphicFramePr>
            <a:graphicFrameLocks noChangeAspect="1"/>
          </p:cNvGraphicFramePr>
          <p:nvPr/>
        </p:nvGraphicFramePr>
        <p:xfrm>
          <a:off x="5056188" y="2924175"/>
          <a:ext cx="3744912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r:id="rId3" imgW="2445664" imgH="2341404" progId="Visio.Drawing.11">
                  <p:embed/>
                </p:oleObj>
              </mc:Choice>
              <mc:Fallback>
                <p:oleObj r:id="rId3" imgW="2445664" imgH="2341404" progId="Visio.Drawing.11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2924175"/>
                        <a:ext cx="3744912" cy="352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5216" name="Object 96"/>
          <p:cNvGraphicFramePr>
            <a:graphicFrameLocks noChangeAspect="1"/>
          </p:cNvGraphicFramePr>
          <p:nvPr/>
        </p:nvGraphicFramePr>
        <p:xfrm>
          <a:off x="179388" y="2781300"/>
          <a:ext cx="360045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r:id="rId5" imgW="2509100" imgH="2501474" progId="Visio.Drawing.11">
                  <p:embed/>
                </p:oleObj>
              </mc:Choice>
              <mc:Fallback>
                <p:oleObj r:id="rId5" imgW="2509100" imgH="2501474" progId="Visio.Drawing.11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81300"/>
                        <a:ext cx="3600450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Прямоугольник 1"/>
          <p:cNvSpPr>
            <a:spLocks noChangeArrowheads="1"/>
          </p:cNvSpPr>
          <p:nvPr/>
        </p:nvSpPr>
        <p:spPr bwMode="auto">
          <a:xfrm>
            <a:off x="2484438" y="260350"/>
            <a:ext cx="3921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i="1">
                <a:solidFill>
                  <a:srgbClr val="1AD8C1"/>
                </a:solidFill>
                <a:latin typeface="Book Antiqua" pitchFamily="18" charset="0"/>
              </a:rPr>
              <a:t>i10-</a:t>
            </a:r>
            <a:r>
              <a:rPr lang="ru-RU" sz="3000" b="1" i="1">
                <a:solidFill>
                  <a:srgbClr val="1AD8C1"/>
                </a:solidFill>
                <a:latin typeface="Times New Roman" pitchFamily="18" charset="0"/>
              </a:rPr>
              <a:t>индекс (</a:t>
            </a:r>
            <a:r>
              <a:rPr lang="en-US" sz="3000" b="1" i="1">
                <a:solidFill>
                  <a:srgbClr val="1AD8C1"/>
                </a:solidFill>
                <a:latin typeface="Book Antiqua" pitchFamily="18" charset="0"/>
              </a:rPr>
              <a:t>i10-index)</a:t>
            </a:r>
            <a:endParaRPr lang="ru-RU" sz="3000" b="1" i="1">
              <a:solidFill>
                <a:srgbClr val="1AD8C1"/>
              </a:solidFill>
              <a:latin typeface="Times New Roman" pitchFamily="18" charset="0"/>
            </a:endParaRPr>
          </a:p>
        </p:txBody>
      </p:sp>
      <p:sp>
        <p:nvSpPr>
          <p:cNvPr id="4186" name="Прямоугольник 2"/>
          <p:cNvSpPr>
            <a:spLocks noChangeArrowheads="1"/>
          </p:cNvSpPr>
          <p:nvPr/>
        </p:nvSpPr>
        <p:spPr bwMode="auto">
          <a:xfrm>
            <a:off x="971550" y="981075"/>
            <a:ext cx="7129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индекс цитирования, показывающий количество публикаций ученого, каждая из которых имеет не менее 10 цитирований.</a:t>
            </a:r>
          </a:p>
        </p:txBody>
      </p:sp>
      <p:graphicFrame>
        <p:nvGraphicFramePr>
          <p:cNvPr id="4183" name="Object 87"/>
          <p:cNvGraphicFramePr>
            <a:graphicFrameLocks noChangeAspect="1"/>
          </p:cNvGraphicFramePr>
          <p:nvPr/>
        </p:nvGraphicFramePr>
        <p:xfrm>
          <a:off x="684213" y="2492375"/>
          <a:ext cx="3240087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r:id="rId3" imgW="2326890" imgH="2272841" progId="Visio.Drawing.11">
                  <p:embed/>
                </p:oleObj>
              </mc:Choice>
              <mc:Fallback>
                <p:oleObj r:id="rId3" imgW="2326890" imgH="2272841" progId="Visio.Drawing.11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92375"/>
                        <a:ext cx="3240087" cy="352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4" name="Object 88"/>
          <p:cNvGraphicFramePr>
            <a:graphicFrameLocks noChangeAspect="1"/>
          </p:cNvGraphicFramePr>
          <p:nvPr/>
        </p:nvGraphicFramePr>
        <p:xfrm>
          <a:off x="5364163" y="2357438"/>
          <a:ext cx="356870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r:id="rId5" imgW="2326890" imgH="2272841" progId="Visio.Drawing.11">
                  <p:embed/>
                </p:oleObj>
              </mc:Choice>
              <mc:Fallback>
                <p:oleObj r:id="rId5" imgW="2326890" imgH="2272841" progId="Visio.Drawing.11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57438"/>
                        <a:ext cx="3568700" cy="352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7" name="Прямоугольник 6"/>
          <p:cNvSpPr>
            <a:spLocks noChangeArrowheads="1"/>
          </p:cNvSpPr>
          <p:nvPr/>
        </p:nvSpPr>
        <p:spPr bwMode="auto">
          <a:xfrm>
            <a:off x="2916238" y="1989138"/>
            <a:ext cx="2822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E1F096"/>
                </a:solidFill>
                <a:latin typeface="Times New Roman" pitchFamily="18" charset="0"/>
              </a:rPr>
              <a:t>Формирование </a:t>
            </a:r>
            <a:r>
              <a:rPr lang="en-US" i="1">
                <a:solidFill>
                  <a:srgbClr val="E1F096"/>
                </a:solidFill>
                <a:latin typeface="Book Antiqua" pitchFamily="18" charset="0"/>
              </a:rPr>
              <a:t>i10</a:t>
            </a:r>
            <a:r>
              <a:rPr lang="ru-RU" i="1">
                <a:solidFill>
                  <a:srgbClr val="E1F096"/>
                </a:solidFill>
                <a:latin typeface="Times New Roman" pitchFamily="18" charset="0"/>
              </a:rPr>
              <a:t>-индекса</a:t>
            </a:r>
          </a:p>
        </p:txBody>
      </p:sp>
      <p:sp>
        <p:nvSpPr>
          <p:cNvPr id="4188" name="Прямоугольник 7"/>
          <p:cNvSpPr>
            <a:spLocks noChangeArrowheads="1"/>
          </p:cNvSpPr>
          <p:nvPr/>
        </p:nvSpPr>
        <p:spPr bwMode="auto">
          <a:xfrm>
            <a:off x="1187450" y="6021388"/>
            <a:ext cx="2344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</a:rPr>
              <a:t>Суммарный индес </a:t>
            </a:r>
            <a:r>
              <a:rPr lang="en-US" i="1">
                <a:solidFill>
                  <a:srgbClr val="E1F096"/>
                </a:solidFill>
                <a:latin typeface="Book Antiqua" pitchFamily="18" charset="0"/>
              </a:rPr>
              <a:t>i10</a:t>
            </a:r>
            <a:endParaRPr lang="ru-RU" i="1">
              <a:solidFill>
                <a:srgbClr val="E1F096"/>
              </a:solidFill>
              <a:latin typeface="Times New Roman" pitchFamily="18" charset="0"/>
            </a:endParaRPr>
          </a:p>
        </p:txBody>
      </p:sp>
      <p:sp>
        <p:nvSpPr>
          <p:cNvPr id="4189" name="Прямоугольник 8"/>
          <p:cNvSpPr>
            <a:spLocks noChangeArrowheads="1"/>
          </p:cNvSpPr>
          <p:nvPr/>
        </p:nvSpPr>
        <p:spPr bwMode="auto">
          <a:xfrm>
            <a:off x="5749925" y="6021388"/>
            <a:ext cx="318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</a:rPr>
              <a:t>Индес </a:t>
            </a:r>
            <a:r>
              <a:rPr lang="en-US" i="1">
                <a:solidFill>
                  <a:srgbClr val="E1F096"/>
                </a:solidFill>
                <a:latin typeface="Book Antiqua" pitchFamily="18" charset="0"/>
              </a:rPr>
              <a:t>i</a:t>
            </a:r>
            <a:r>
              <a:rPr lang="ru-RU" i="1">
                <a:solidFill>
                  <a:srgbClr val="E1F096"/>
                </a:solidFill>
                <a:latin typeface="Times New Roman" pitchFamily="18" charset="0"/>
              </a:rPr>
              <a:t>10 </a:t>
            </a:r>
            <a:r>
              <a:rPr lang="ru-RU">
                <a:latin typeface="Times New Roman" pitchFamily="18" charset="0"/>
              </a:rPr>
              <a:t>за последнии 10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476375" y="188913"/>
            <a:ext cx="64087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300" b="1" u="sng">
                <a:solidFill>
                  <a:srgbClr val="1AD8C1"/>
                </a:solidFill>
                <a:latin typeface="Times New Roman" pitchFamily="18" charset="0"/>
              </a:rPr>
              <a:t>Наукометрические базы данных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39750" y="811213"/>
            <a:ext cx="813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агрегативные системы, обрабатывающие огромный массив входной научной документации и ведущие историю ее взаимодействия. Эти реферативно-библиографические системы являются индикатором состояния мировой науки. 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539750" y="1773238"/>
            <a:ext cx="32289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Times New Roman" pitchFamily="18" charset="0"/>
              </a:rPr>
              <a:t>«</a:t>
            </a:r>
            <a:r>
              <a:rPr lang="en-US" sz="3000" u="sng">
                <a:latin typeface="Book Antiqua" pitchFamily="18" charset="0"/>
                <a:hlinkClick r:id="rId2"/>
              </a:rPr>
              <a:t>Web of Science</a:t>
            </a:r>
            <a:r>
              <a:rPr lang="ru-RU" sz="3000">
                <a:latin typeface="Times New Roman" pitchFamily="18" charset="0"/>
              </a:rPr>
              <a:t>» 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38113" y="2492375"/>
            <a:ext cx="403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мультидисциплинарная онлайн поисковая система для поиска по библиографическим и реферативным базам научной информации и патентов с охватом отдельных дисциплин вплоть до 1900 года. 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82550" y="4246563"/>
            <a:ext cx="4087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Контент системы насчитывает более чем 50 тысяч научных книг, 12 тысяч журналов, 160 тысяч материалов конференций, а так же более 90 миллионов библиографических записей на статьи, содержащие в общей сложности более миллиарда библиографических ссылок.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6084888" y="1773238"/>
            <a:ext cx="1800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u="sng">
                <a:latin typeface="Times New Roman" pitchFamily="18" charset="0"/>
                <a:hlinkClick r:id="rId3"/>
              </a:rPr>
              <a:t>SCOPUS</a:t>
            </a:r>
            <a:endParaRPr lang="ru-RU" sz="3000" u="sng">
              <a:latin typeface="Times New Roman" pitchFamily="18" charset="0"/>
            </a:endParaRPr>
          </a:p>
        </p:txBody>
      </p:sp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4754563" y="2505075"/>
            <a:ext cx="39957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библиографическая и реферативная база данных и инструмент для отслеживания цитируемости статей, опубликованных в научных изданиях, разрабатываемый издательством Elsevier. </a:t>
            </a:r>
          </a:p>
        </p:txBody>
      </p:sp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4699000" y="4278313"/>
            <a:ext cx="417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Индексирует 18 тыс. названий научных изданий по техническим, медицинским и гуманитарным наукам 5 тысячей издателей.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13" y="333375"/>
            <a:ext cx="528637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u="sng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Google</a:t>
            </a:r>
            <a:r>
              <a:rPr lang="ru-RU" sz="3000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000" u="sng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Scholar</a:t>
            </a:r>
            <a:r>
              <a:rPr lang="ru-RU" sz="3000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(Гугл академия)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711200" y="1341438"/>
            <a:ext cx="7704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система полнотекстового и библиографического поиска научных публикаций любых форм и дисциплин. Гугл Академия предоставляет ученым возможность создавать собственные аккаунты и закреплять за ними перечни своих работ. Таким образом, сами авторы и издательства формируют альтернативную реферативно-библиографическую систему с поддержкой инструментов цитирования. Анализируя доступный контент, Гугл Академия формирует взаимосвязи между исходными работами и теми, в которых процитирована рассматриваемая статья. 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711200" y="4005263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Google Scholar  дает возможность создать свою личную базу трудов или портфолио ученого с оценкой признания его работ.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a1228688c41a6f19ce1c6378ee5c7141127eb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</TotalTime>
  <Words>988</Words>
  <Application>Microsoft Office PowerPoint</Application>
  <PresentationFormat>Экран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Апекс</vt:lpstr>
      <vt:lpstr>Visio.Drawing.11</vt:lpstr>
      <vt:lpstr>Формула</vt:lpstr>
      <vt:lpstr>Точечный рисунок</vt:lpstr>
      <vt:lpstr>Наукометрические показатели и источники их получения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Страница Гугл Академии после авторизации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работ автора с цитируемостью</vt:lpstr>
    </vt:vector>
  </TitlesOfParts>
  <Company>ХНТУСГ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Пользователь_Lib</dc:creator>
  <cp:lastModifiedBy>MEDIA-2</cp:lastModifiedBy>
  <cp:revision>66</cp:revision>
  <dcterms:created xsi:type="dcterms:W3CDTF">2014-10-15T06:52:19Z</dcterms:created>
  <dcterms:modified xsi:type="dcterms:W3CDTF">2014-10-30T09:33:40Z</dcterms:modified>
</cp:coreProperties>
</file>